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257" r:id="rId2"/>
    <p:sldId id="258" r:id="rId3"/>
    <p:sldId id="260" r:id="rId4"/>
    <p:sldId id="265" r:id="rId5"/>
    <p:sldId id="266" r:id="rId6"/>
    <p:sldId id="294" r:id="rId7"/>
    <p:sldId id="295" r:id="rId8"/>
    <p:sldId id="296" r:id="rId9"/>
    <p:sldId id="297" r:id="rId10"/>
    <p:sldId id="284" r:id="rId11"/>
    <p:sldId id="298" r:id="rId12"/>
    <p:sldId id="299" r:id="rId13"/>
    <p:sldId id="300" r:id="rId14"/>
    <p:sldId id="301" r:id="rId15"/>
    <p:sldId id="302" r:id="rId16"/>
    <p:sldId id="292" r:id="rId17"/>
    <p:sldId id="277" r:id="rId18"/>
    <p:sldId id="289" r:id="rId19"/>
    <p:sldId id="303" r:id="rId20"/>
    <p:sldId id="293" r:id="rId21"/>
    <p:sldId id="304" r:id="rId22"/>
    <p:sldId id="314" r:id="rId23"/>
    <p:sldId id="305" r:id="rId24"/>
    <p:sldId id="316" r:id="rId25"/>
    <p:sldId id="308" r:id="rId26"/>
    <p:sldId id="309" r:id="rId27"/>
    <p:sldId id="310" r:id="rId28"/>
    <p:sldId id="311" r:id="rId29"/>
    <p:sldId id="312" r:id="rId30"/>
    <p:sldId id="313" r:id="rId31"/>
    <p:sldId id="291" r:id="rId32"/>
    <p:sldId id="282" r:id="rId33"/>
  </p:sldIdLst>
  <p:sldSz cx="9144000" cy="5143500" type="screen16x9"/>
  <p:notesSz cx="6858000" cy="9144000"/>
  <p:embeddedFontLst>
    <p:embeddedFont>
      <p:font typeface="Roboto Mono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Google Sans" panose="020B0604020202020204" charset="0"/>
      <p:regular r:id="rId43"/>
      <p:bold r:id="rId44"/>
      <p:italic r:id="rId45"/>
      <p:boldItalic r:id="rId46"/>
    </p:embeddedFont>
    <p:embeddedFont>
      <p:font typeface="Noto Sans" panose="020B0502040504020204" pitchFamily="34" charset="0"/>
      <p:regular r:id="rId47"/>
      <p:bold r:id="rId48"/>
      <p:italic r:id="rId49"/>
      <p:boldItalic r:id="rId50"/>
    </p:embeddedFont>
    <p:embeddedFont>
      <p:font typeface="Roboto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8F9E34-7B9F-4997-B2FF-AC587A5E5AA6}">
  <a:tblStyle styleId="{438F9E34-7B9F-4997-B2FF-AC587A5E5A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18" autoAdjust="0"/>
  </p:normalViewPr>
  <p:slideViewPr>
    <p:cSldViewPr snapToGrid="0" showGuides="1">
      <p:cViewPr varScale="1">
        <p:scale>
          <a:sx n="110" d="100"/>
          <a:sy n="110" d="100"/>
        </p:scale>
        <p:origin x="658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11062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64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5418eb9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5418eb93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965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391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91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177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28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718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418eb9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418eb9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664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d45a2c9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d45a2c9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604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5418eb9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5418eb93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094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262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e53b81a0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e53b81a0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729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418eb9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418eb9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311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697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071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234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921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279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175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8940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74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55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45a2c90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45a2c90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4812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418eb93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418eb93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998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5418eb938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5418eb938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333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ca6dab82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ca6dab82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541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5418eb9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5418eb9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749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505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951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054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6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ca6dab82f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ca6dab82f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5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Google Sans"/>
              <a:buNone/>
              <a:defRPr sz="5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w/copy">
  <p:cSld name="TITLE_AND_TWO_COLUMNS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0" y="-48791"/>
            <a:ext cx="9230750" cy="51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2643925" y="1263350"/>
            <a:ext cx="3790500" cy="2568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+ 2/3 Image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311700" y="308875"/>
            <a:ext cx="2626500" cy="4172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ONLY_1_1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>
            <a:spLocks noGrp="1"/>
          </p:cNvSpPr>
          <p:nvPr>
            <p:ph type="title"/>
          </p:nvPr>
        </p:nvSpPr>
        <p:spPr>
          <a:xfrm>
            <a:off x="311700" y="1273400"/>
            <a:ext cx="27402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title" idx="2"/>
          </p:nvPr>
        </p:nvSpPr>
        <p:spPr>
          <a:xfrm>
            <a:off x="311700" y="508000"/>
            <a:ext cx="41754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311700" y="1759050"/>
            <a:ext cx="2740200" cy="258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 idx="3"/>
          </p:nvPr>
        </p:nvSpPr>
        <p:spPr>
          <a:xfrm>
            <a:off x="3201900" y="1273400"/>
            <a:ext cx="27402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4"/>
          </p:nvPr>
        </p:nvSpPr>
        <p:spPr>
          <a:xfrm>
            <a:off x="3201900" y="1759050"/>
            <a:ext cx="2740200" cy="258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title" idx="5"/>
          </p:nvPr>
        </p:nvSpPr>
        <p:spPr>
          <a:xfrm>
            <a:off x="6092100" y="1273400"/>
            <a:ext cx="2740200" cy="485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6"/>
          </p:nvPr>
        </p:nvSpPr>
        <p:spPr>
          <a:xfrm>
            <a:off x="6092100" y="1759050"/>
            <a:ext cx="2740200" cy="2581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. w/images">
  <p:cSld name="TITLE_ONLY_1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311700" y="3226925"/>
            <a:ext cx="2740200" cy="125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title" idx="2"/>
          </p:nvPr>
        </p:nvSpPr>
        <p:spPr>
          <a:xfrm>
            <a:off x="3201900" y="3226925"/>
            <a:ext cx="2740200" cy="125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title" idx="3"/>
          </p:nvPr>
        </p:nvSpPr>
        <p:spPr>
          <a:xfrm>
            <a:off x="6092100" y="3226925"/>
            <a:ext cx="2740200" cy="1254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body" idx="1"/>
          </p:nvPr>
        </p:nvSpPr>
        <p:spPr>
          <a:xfrm>
            <a:off x="311700" y="3925775"/>
            <a:ext cx="5998800" cy="605100"/>
          </a:xfrm>
          <a:prstGeom prst="rect">
            <a:avLst/>
          </a:prstGeom>
        </p:spPr>
        <p:txBody>
          <a:bodyPr spcFirstLastPara="1" wrap="square" lIns="0" tIns="0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3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SECTION_HEADER_1_1_1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1141300"/>
            <a:ext cx="85206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311700" y="3964900"/>
            <a:ext cx="8520600" cy="47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/>
          </p:nvPr>
        </p:nvSpPr>
        <p:spPr>
          <a:xfrm>
            <a:off x="311700" y="1693354"/>
            <a:ext cx="85206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oboto"/>
              <a:buNone/>
              <a:defRPr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Roboto"/>
              <a:buNone/>
              <a:defRPr sz="3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1">
  <p:cSld name="SECTION_HEADER_1_1_1_1_2">
    <p:bg>
      <p:bgPr>
        <a:solidFill>
          <a:srgbClr val="FFFFF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0" y="-48800"/>
            <a:ext cx="9306850" cy="52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902150" y="477675"/>
            <a:ext cx="4962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3909676" y="1241550"/>
            <a:ext cx="48156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2">
  <p:cSld name="SECTION_HEADER_1_1_1_1_2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9093" y="530393"/>
            <a:ext cx="57516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2"/>
          </p:nvPr>
        </p:nvSpPr>
        <p:spPr>
          <a:xfrm>
            <a:off x="466625" y="1294273"/>
            <a:ext cx="57516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"/>
              <a:buNone/>
              <a:defRPr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Roboto"/>
              <a:buNone/>
              <a:defRPr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68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ed">
  <p:cSld name="TITLE_AND_BODY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039800" cy="57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39800" cy="3340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Yellow">
  <p:cSld name="TITLE_AND_BODY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039800" cy="57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039800" cy="3340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311700" y="323450"/>
            <a:ext cx="2751300" cy="1843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3210075" y="323450"/>
            <a:ext cx="2751300" cy="4180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6108450" y="323575"/>
            <a:ext cx="2751300" cy="4180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— Trees">
  <p:cSld name="TITLE_AND_TWO_COLUMNS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/>
          </p:nvPr>
        </p:nvSpPr>
        <p:spPr>
          <a:xfrm>
            <a:off x="311700" y="323450"/>
            <a:ext cx="2751300" cy="1843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210075" y="323450"/>
            <a:ext cx="2751300" cy="4180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2"/>
          </p:nvPr>
        </p:nvSpPr>
        <p:spPr>
          <a:xfrm>
            <a:off x="6108450" y="323575"/>
            <a:ext cx="2751300" cy="4180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●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Font typeface="Roboto"/>
              <a:buChar char="○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Roboto"/>
              <a:buChar char="■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71" r:id="rId12"/>
    <p:sldLayoutId id="2147483673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11.png"/><Relationship Id="rId21" Type="http://schemas.openxmlformats.org/officeDocument/2006/relationships/image" Target="../media/image27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3902150" y="477675"/>
            <a:ext cx="4962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Evaluate Solutions to the Problem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80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Technology Evaluation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Google Shape;93;p18"/>
          <p:cNvSpPr txBox="1"/>
          <p:nvPr/>
        </p:nvSpPr>
        <p:spPr>
          <a:xfrm>
            <a:off x="1781308" y="2396860"/>
            <a:ext cx="866786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Natural Language API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cxnSp>
        <p:nvCxnSpPr>
          <p:cNvPr id="7" name="Google Shape;99;p18"/>
          <p:cNvCxnSpPr/>
          <p:nvPr/>
        </p:nvCxnSpPr>
        <p:spPr>
          <a:xfrm flipV="1">
            <a:off x="1619830" y="2826675"/>
            <a:ext cx="5903489" cy="178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" name="Google Shape;100;p18"/>
          <p:cNvSpPr txBox="1"/>
          <p:nvPr/>
        </p:nvSpPr>
        <p:spPr>
          <a:xfrm>
            <a:off x="1662570" y="3050981"/>
            <a:ext cx="1090200" cy="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01;p18"/>
          <p:cNvSpPr txBox="1"/>
          <p:nvPr/>
        </p:nvSpPr>
        <p:spPr>
          <a:xfrm>
            <a:off x="1619830" y="2902414"/>
            <a:ext cx="115145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Least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10" name="Google Shape;102;p18"/>
          <p:cNvSpPr txBox="1"/>
          <p:nvPr/>
        </p:nvSpPr>
        <p:spPr>
          <a:xfrm>
            <a:off x="6421275" y="2902414"/>
            <a:ext cx="1129544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Most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6" y="1780902"/>
            <a:ext cx="597131" cy="597131"/>
          </a:xfrm>
          <a:prstGeom prst="rect">
            <a:avLst/>
          </a:prstGeom>
        </p:spPr>
      </p:pic>
      <p:pic>
        <p:nvPicPr>
          <p:cNvPr id="12" name="Picture 2" descr="https://lh6.googleusercontent.com/B0xGOBGw4m94cOy-k5gJXqOCZT_mLbtUVtgA7QST7ZYHi2-vLcLjtnytUmWk0rapCoVnSDzLBjL2DFYBTEvxugRHn1Tjw-oQNKEDYFYGdq-2K-j33LN98V1fBvEBLb-siuG8Aq2Bz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70" y="1865143"/>
            <a:ext cx="425098" cy="4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3;p18"/>
          <p:cNvSpPr txBox="1"/>
          <p:nvPr/>
        </p:nvSpPr>
        <p:spPr>
          <a:xfrm>
            <a:off x="3293015" y="2330639"/>
            <a:ext cx="8290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Document AI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14" name="Picture 6" descr="https://lh5.googleusercontent.com/4tklCpA3zu5y1aoWPEdl2nDjopWjwChqDrRQXJEsCRuuTqU15N7G9NmbTRRy00NhX6cWZwvHu-mTTm3n1Yvwb77rfeBT-VV8WcZRJM1ic53fWry2U5Gn3GQHUTv1wfF3F-ohVYQcc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39" y="1775860"/>
            <a:ext cx="602719" cy="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3;p18"/>
          <p:cNvSpPr txBox="1"/>
          <p:nvPr/>
        </p:nvSpPr>
        <p:spPr>
          <a:xfrm>
            <a:off x="4927459" y="2374618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AutoML Natural Language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39" y="1775860"/>
            <a:ext cx="602719" cy="602719"/>
          </a:xfrm>
          <a:prstGeom prst="rect">
            <a:avLst/>
          </a:prstGeom>
        </p:spPr>
      </p:pic>
      <p:sp>
        <p:nvSpPr>
          <p:cNvPr id="17" name="Google Shape;93;p18"/>
          <p:cNvSpPr txBox="1"/>
          <p:nvPr/>
        </p:nvSpPr>
        <p:spPr>
          <a:xfrm>
            <a:off x="6512207" y="2315607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AI Platform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0712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Technology Evaluation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8" name="Google Shape;93;p18"/>
          <p:cNvSpPr txBox="1"/>
          <p:nvPr/>
        </p:nvSpPr>
        <p:spPr>
          <a:xfrm>
            <a:off x="1781308" y="1943091"/>
            <a:ext cx="866786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b="1" i="0" u="none" strike="noStrike" cap="none" dirty="0" smtClean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Natural Language API</a:t>
            </a:r>
            <a:endParaRPr sz="1600" b="1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cxnSp>
        <p:nvCxnSpPr>
          <p:cNvPr id="19" name="Google Shape;99;p18"/>
          <p:cNvCxnSpPr/>
          <p:nvPr/>
        </p:nvCxnSpPr>
        <p:spPr>
          <a:xfrm flipV="1">
            <a:off x="1619830" y="2372906"/>
            <a:ext cx="5903489" cy="178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0" name="Google Shape;100;p18"/>
          <p:cNvSpPr txBox="1"/>
          <p:nvPr/>
        </p:nvSpPr>
        <p:spPr>
          <a:xfrm>
            <a:off x="1662570" y="2597212"/>
            <a:ext cx="1090200" cy="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101;p18"/>
          <p:cNvSpPr txBox="1"/>
          <p:nvPr/>
        </p:nvSpPr>
        <p:spPr>
          <a:xfrm>
            <a:off x="1619830" y="2448645"/>
            <a:ext cx="115145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Least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22" name="Google Shape;102;p18"/>
          <p:cNvSpPr txBox="1"/>
          <p:nvPr/>
        </p:nvSpPr>
        <p:spPr>
          <a:xfrm>
            <a:off x="6421275" y="2448645"/>
            <a:ext cx="1129544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Most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6" y="1327133"/>
            <a:ext cx="597131" cy="597131"/>
          </a:xfrm>
          <a:prstGeom prst="rect">
            <a:avLst/>
          </a:prstGeom>
        </p:spPr>
      </p:pic>
      <p:pic>
        <p:nvPicPr>
          <p:cNvPr id="24" name="Picture 2" descr="https://lh6.googleusercontent.com/B0xGOBGw4m94cOy-k5gJXqOCZT_mLbtUVtgA7QST7ZYHi2-vLcLjtnytUmWk0rapCoVnSDzLBjL2DFYBTEvxugRHn1Tjw-oQNKEDYFYGdq-2K-j33LN98V1fBvEBLb-siuG8Aq2Bz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70" y="1411374"/>
            <a:ext cx="425098" cy="4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93;p18"/>
          <p:cNvSpPr txBox="1"/>
          <p:nvPr/>
        </p:nvSpPr>
        <p:spPr>
          <a:xfrm>
            <a:off x="3293015" y="1876870"/>
            <a:ext cx="8290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Document AI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26" name="Picture 6" descr="https://lh5.googleusercontent.com/4tklCpA3zu5y1aoWPEdl2nDjopWjwChqDrRQXJEsCRuuTqU15N7G9NmbTRRy00NhX6cWZwvHu-mTTm3n1Yvwb77rfeBT-VV8WcZRJM1ic53fWry2U5Gn3GQHUTv1wfF3F-ohVYQcc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39" y="1322091"/>
            <a:ext cx="602719" cy="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93;p18"/>
          <p:cNvSpPr txBox="1"/>
          <p:nvPr/>
        </p:nvSpPr>
        <p:spPr>
          <a:xfrm>
            <a:off x="4927459" y="1920849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AutoML Natural Language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39" y="1322091"/>
            <a:ext cx="602719" cy="602719"/>
          </a:xfrm>
          <a:prstGeom prst="rect">
            <a:avLst/>
          </a:prstGeom>
        </p:spPr>
      </p:pic>
      <p:sp>
        <p:nvSpPr>
          <p:cNvPr id="29" name="Google Shape;93;p18"/>
          <p:cNvSpPr txBox="1"/>
          <p:nvPr/>
        </p:nvSpPr>
        <p:spPr>
          <a:xfrm>
            <a:off x="6512207" y="1868713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AI Platform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1700" y="3084242"/>
            <a:ext cx="852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Can extract entities, sentiment, syntax, and categories from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 smtClean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However, </a:t>
            </a:r>
            <a:r>
              <a:rPr lang="en-IN" sz="1600" i="1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sentiment </a:t>
            </a:r>
            <a:r>
              <a:rPr lang="en-IN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is measured on a scale from -1 to +1 (and not fixed categories). </a:t>
            </a:r>
            <a:r>
              <a:rPr lang="en-IN" sz="1600" i="1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Categories </a:t>
            </a:r>
            <a:r>
              <a:rPr lang="en-IN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refers to a fixed collection of general categories, and not the five that we are interested in.</a:t>
            </a:r>
          </a:p>
        </p:txBody>
      </p:sp>
    </p:spTree>
    <p:extLst>
      <p:ext uri="{BB962C8B-B14F-4D97-AF65-F5344CB8AC3E}">
        <p14:creationId xmlns:p14="http://schemas.microsoft.com/office/powerpoint/2010/main" val="12113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Technology Evaluation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1700" y="3084242"/>
            <a:ext cx="852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Allows </a:t>
            </a:r>
            <a:r>
              <a:rPr lang="en-IN" sz="16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 to extract valuable entities from documents, but cannot classify text based on sentiment.</a:t>
            </a:r>
          </a:p>
        </p:txBody>
      </p:sp>
      <p:sp>
        <p:nvSpPr>
          <p:cNvPr id="54" name="Google Shape;93;p18"/>
          <p:cNvSpPr txBox="1"/>
          <p:nvPr/>
        </p:nvSpPr>
        <p:spPr>
          <a:xfrm>
            <a:off x="1781308" y="1943091"/>
            <a:ext cx="866786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Natural Language API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cxnSp>
        <p:nvCxnSpPr>
          <p:cNvPr id="55" name="Google Shape;99;p18"/>
          <p:cNvCxnSpPr/>
          <p:nvPr/>
        </p:nvCxnSpPr>
        <p:spPr>
          <a:xfrm flipV="1">
            <a:off x="1619830" y="2372906"/>
            <a:ext cx="5903489" cy="178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6" name="Google Shape;100;p18"/>
          <p:cNvSpPr txBox="1"/>
          <p:nvPr/>
        </p:nvSpPr>
        <p:spPr>
          <a:xfrm>
            <a:off x="1662570" y="2597212"/>
            <a:ext cx="1090200" cy="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101;p18"/>
          <p:cNvSpPr txBox="1"/>
          <p:nvPr/>
        </p:nvSpPr>
        <p:spPr>
          <a:xfrm>
            <a:off x="1619830" y="2448645"/>
            <a:ext cx="115145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Least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58" name="Google Shape;102;p18"/>
          <p:cNvSpPr txBox="1"/>
          <p:nvPr/>
        </p:nvSpPr>
        <p:spPr>
          <a:xfrm>
            <a:off x="6421275" y="2448645"/>
            <a:ext cx="1129544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Most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6" y="1327133"/>
            <a:ext cx="597131" cy="597131"/>
          </a:xfrm>
          <a:prstGeom prst="rect">
            <a:avLst/>
          </a:prstGeom>
        </p:spPr>
      </p:pic>
      <p:pic>
        <p:nvPicPr>
          <p:cNvPr id="60" name="Picture 2" descr="https://lh6.googleusercontent.com/B0xGOBGw4m94cOy-k5gJXqOCZT_mLbtUVtgA7QST7ZYHi2-vLcLjtnytUmWk0rapCoVnSDzLBjL2DFYBTEvxugRHn1Tjw-oQNKEDYFYGdq-2K-j33LN98V1fBvEBLb-siuG8Aq2Bz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70" y="1411374"/>
            <a:ext cx="425098" cy="4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Google Shape;93;p18"/>
          <p:cNvSpPr txBox="1"/>
          <p:nvPr/>
        </p:nvSpPr>
        <p:spPr>
          <a:xfrm>
            <a:off x="3293015" y="1876870"/>
            <a:ext cx="8290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b="1" i="0" u="none" strike="noStrike" cap="none" dirty="0" smtClean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Document AI</a:t>
            </a:r>
            <a:endParaRPr sz="1600" b="1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62" name="Picture 6" descr="https://lh5.googleusercontent.com/4tklCpA3zu5y1aoWPEdl2nDjopWjwChqDrRQXJEsCRuuTqU15N7G9NmbTRRy00NhX6cWZwvHu-mTTm3n1Yvwb77rfeBT-VV8WcZRJM1ic53fWry2U5Gn3GQHUTv1wfF3F-ohVYQcc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39" y="1322091"/>
            <a:ext cx="602719" cy="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93;p18"/>
          <p:cNvSpPr txBox="1"/>
          <p:nvPr/>
        </p:nvSpPr>
        <p:spPr>
          <a:xfrm>
            <a:off x="4927459" y="1920849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AutoML Natural Language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39" y="1322091"/>
            <a:ext cx="602719" cy="602719"/>
          </a:xfrm>
          <a:prstGeom prst="rect">
            <a:avLst/>
          </a:prstGeom>
        </p:spPr>
      </p:pic>
      <p:sp>
        <p:nvSpPr>
          <p:cNvPr id="65" name="Google Shape;93;p18"/>
          <p:cNvSpPr txBox="1"/>
          <p:nvPr/>
        </p:nvSpPr>
        <p:spPr>
          <a:xfrm>
            <a:off x="6512207" y="1868713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AI Platform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375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Technology Evaluation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1700" y="3084242"/>
            <a:ext cx="852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Can </a:t>
            </a:r>
            <a:r>
              <a:rPr lang="en-IN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be used to easily and graphically train/deploy a model with our dataset. However, the question specified that the proposed code was proprietary. Thus, while this will work, it does not conform to the requirements.</a:t>
            </a:r>
          </a:p>
        </p:txBody>
      </p:sp>
      <p:sp>
        <p:nvSpPr>
          <p:cNvPr id="42" name="Google Shape;93;p18"/>
          <p:cNvSpPr txBox="1"/>
          <p:nvPr/>
        </p:nvSpPr>
        <p:spPr>
          <a:xfrm>
            <a:off x="1781308" y="1943091"/>
            <a:ext cx="866786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Natural Language API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cxnSp>
        <p:nvCxnSpPr>
          <p:cNvPr id="43" name="Google Shape;99;p18"/>
          <p:cNvCxnSpPr/>
          <p:nvPr/>
        </p:nvCxnSpPr>
        <p:spPr>
          <a:xfrm flipV="1">
            <a:off x="1619830" y="2372906"/>
            <a:ext cx="5903489" cy="178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100;p18"/>
          <p:cNvSpPr txBox="1"/>
          <p:nvPr/>
        </p:nvSpPr>
        <p:spPr>
          <a:xfrm>
            <a:off x="1662570" y="2597212"/>
            <a:ext cx="1090200" cy="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101;p18"/>
          <p:cNvSpPr txBox="1"/>
          <p:nvPr/>
        </p:nvSpPr>
        <p:spPr>
          <a:xfrm>
            <a:off x="1619830" y="2448645"/>
            <a:ext cx="115145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Least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46" name="Google Shape;102;p18"/>
          <p:cNvSpPr txBox="1"/>
          <p:nvPr/>
        </p:nvSpPr>
        <p:spPr>
          <a:xfrm>
            <a:off x="6421275" y="2448645"/>
            <a:ext cx="1129544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Most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6" y="1327133"/>
            <a:ext cx="597131" cy="597131"/>
          </a:xfrm>
          <a:prstGeom prst="rect">
            <a:avLst/>
          </a:prstGeom>
        </p:spPr>
      </p:pic>
      <p:pic>
        <p:nvPicPr>
          <p:cNvPr id="48" name="Picture 2" descr="https://lh6.googleusercontent.com/B0xGOBGw4m94cOy-k5gJXqOCZT_mLbtUVtgA7QST7ZYHi2-vLcLjtnytUmWk0rapCoVnSDzLBjL2DFYBTEvxugRHn1Tjw-oQNKEDYFYGdq-2K-j33LN98V1fBvEBLb-siuG8Aq2Bz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70" y="1411374"/>
            <a:ext cx="425098" cy="4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93;p18"/>
          <p:cNvSpPr txBox="1"/>
          <p:nvPr/>
        </p:nvSpPr>
        <p:spPr>
          <a:xfrm>
            <a:off x="3293015" y="1876870"/>
            <a:ext cx="8290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Document AI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50" name="Picture 6" descr="https://lh5.googleusercontent.com/4tklCpA3zu5y1aoWPEdl2nDjopWjwChqDrRQXJEsCRuuTqU15N7G9NmbTRRy00NhX6cWZwvHu-mTTm3n1Yvwb77rfeBT-VV8WcZRJM1ic53fWry2U5Gn3GQHUTv1wfF3F-ohVYQcc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39" y="1322091"/>
            <a:ext cx="602719" cy="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93;p18"/>
          <p:cNvSpPr txBox="1"/>
          <p:nvPr/>
        </p:nvSpPr>
        <p:spPr>
          <a:xfrm>
            <a:off x="4927459" y="1920849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b="1" i="0" u="none" strike="noStrike" cap="none" dirty="0" smtClean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AutoML Natural Language</a:t>
            </a:r>
            <a:endParaRPr sz="1600" b="1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39" y="1322091"/>
            <a:ext cx="602719" cy="602719"/>
          </a:xfrm>
          <a:prstGeom prst="rect">
            <a:avLst/>
          </a:prstGeom>
        </p:spPr>
      </p:pic>
      <p:sp>
        <p:nvSpPr>
          <p:cNvPr id="53" name="Google Shape;93;p18"/>
          <p:cNvSpPr txBox="1"/>
          <p:nvPr/>
        </p:nvSpPr>
        <p:spPr>
          <a:xfrm>
            <a:off x="6512207" y="1868713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AI Platform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78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Technology Evaluation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1700" y="3103550"/>
            <a:ext cx="852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Allows </a:t>
            </a:r>
            <a:r>
              <a:rPr lang="en-IN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 to develop, train, and </a:t>
            </a:r>
            <a:r>
              <a:rPr lang="en-IN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analyse </a:t>
            </a:r>
            <a:r>
              <a:rPr lang="en-IN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models on Google Cloud’s powerful </a:t>
            </a:r>
            <a:r>
              <a:rPr lang="en-IN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infrastructure. Provides </a:t>
            </a:r>
            <a:r>
              <a:rPr lang="en-IN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hyperparameter tuning, which will allow us to optimize the model for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5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5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 </a:t>
            </a:r>
            <a:r>
              <a:rPr lang="en-IN" sz="15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can easily productionize (deploy) our trained models when we are satisfied with their performance.</a:t>
            </a:r>
          </a:p>
        </p:txBody>
      </p:sp>
      <p:sp>
        <p:nvSpPr>
          <p:cNvPr id="42" name="Google Shape;93;p18"/>
          <p:cNvSpPr txBox="1"/>
          <p:nvPr/>
        </p:nvSpPr>
        <p:spPr>
          <a:xfrm>
            <a:off x="1781308" y="1943091"/>
            <a:ext cx="866786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Natural Language API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cxnSp>
        <p:nvCxnSpPr>
          <p:cNvPr id="43" name="Google Shape;99;p18"/>
          <p:cNvCxnSpPr/>
          <p:nvPr/>
        </p:nvCxnSpPr>
        <p:spPr>
          <a:xfrm flipV="1">
            <a:off x="1619830" y="2372906"/>
            <a:ext cx="5903489" cy="17875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100;p18"/>
          <p:cNvSpPr txBox="1"/>
          <p:nvPr/>
        </p:nvSpPr>
        <p:spPr>
          <a:xfrm>
            <a:off x="1662570" y="2597212"/>
            <a:ext cx="1090200" cy="1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101;p18"/>
          <p:cNvSpPr txBox="1"/>
          <p:nvPr/>
        </p:nvSpPr>
        <p:spPr>
          <a:xfrm>
            <a:off x="1619830" y="2448645"/>
            <a:ext cx="115145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Least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46" name="Google Shape;102;p18"/>
          <p:cNvSpPr txBox="1"/>
          <p:nvPr/>
        </p:nvSpPr>
        <p:spPr>
          <a:xfrm>
            <a:off x="6421275" y="2448645"/>
            <a:ext cx="1129544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Most Complex</a:t>
            </a:r>
            <a:endParaRPr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36" y="1327133"/>
            <a:ext cx="597131" cy="597131"/>
          </a:xfrm>
          <a:prstGeom prst="rect">
            <a:avLst/>
          </a:prstGeom>
        </p:spPr>
      </p:pic>
      <p:pic>
        <p:nvPicPr>
          <p:cNvPr id="48" name="Picture 2" descr="https://lh6.googleusercontent.com/B0xGOBGw4m94cOy-k5gJXqOCZT_mLbtUVtgA7QST7ZYHi2-vLcLjtnytUmWk0rapCoVnSDzLBjL2DFYBTEvxugRHn1Tjw-oQNKEDYFYGdq-2K-j33LN98V1fBvEBLb-siuG8Aq2Bz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70" y="1411374"/>
            <a:ext cx="425098" cy="4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Google Shape;93;p18"/>
          <p:cNvSpPr txBox="1"/>
          <p:nvPr/>
        </p:nvSpPr>
        <p:spPr>
          <a:xfrm>
            <a:off x="3293015" y="1876870"/>
            <a:ext cx="8290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Document AI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50" name="Picture 6" descr="https://lh5.googleusercontent.com/4tklCpA3zu5y1aoWPEdl2nDjopWjwChqDrRQXJEsCRuuTqU15N7G9NmbTRRy00NhX6cWZwvHu-mTTm3n1Yvwb77rfeBT-VV8WcZRJM1ic53fWry2U5Gn3GQHUTv1wfF3F-ohVYQcco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39" y="1322091"/>
            <a:ext cx="602719" cy="60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oogle Shape;93;p18"/>
          <p:cNvSpPr txBox="1"/>
          <p:nvPr/>
        </p:nvSpPr>
        <p:spPr>
          <a:xfrm>
            <a:off x="4927459" y="1920849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AutoML Natural Language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39" y="1322091"/>
            <a:ext cx="602719" cy="602719"/>
          </a:xfrm>
          <a:prstGeom prst="rect">
            <a:avLst/>
          </a:prstGeom>
        </p:spPr>
      </p:pic>
      <p:sp>
        <p:nvSpPr>
          <p:cNvPr id="53" name="Google Shape;93;p18"/>
          <p:cNvSpPr txBox="1"/>
          <p:nvPr/>
        </p:nvSpPr>
        <p:spPr>
          <a:xfrm>
            <a:off x="6512207" y="1868713"/>
            <a:ext cx="96807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b="1" i="0" u="none" strike="noStrike" cap="none" dirty="0" smtClean="0">
                <a:solidFill>
                  <a:srgbClr val="00B05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AI Platform</a:t>
            </a:r>
            <a:endParaRPr sz="1600" b="1" dirty="0">
              <a:solidFill>
                <a:srgbClr val="00B05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36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title"/>
          </p:nvPr>
        </p:nvSpPr>
        <p:spPr>
          <a:xfrm>
            <a:off x="459093" y="530393"/>
            <a:ext cx="57516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 Deep Dive Into the Chosen Solution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37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>
            <a:spLocks noGrp="1"/>
          </p:cNvSpPr>
          <p:nvPr>
            <p:ph type="title"/>
          </p:nvPr>
        </p:nvSpPr>
        <p:spPr>
          <a:xfrm>
            <a:off x="311700" y="516500"/>
            <a:ext cx="3449028" cy="39648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AI Platform</a:t>
            </a:r>
            <a:endParaRPr dirty="0"/>
          </a:p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1200" dirty="0">
                <a:solidFill>
                  <a:srgbClr val="9E9E9E"/>
                </a:solidFill>
              </a:rPr>
              <a:t/>
            </a:r>
            <a:br>
              <a:rPr lang="en" sz="1200" dirty="0">
                <a:solidFill>
                  <a:srgbClr val="9E9E9E"/>
                </a:solidFill>
              </a:rPr>
            </a:br>
            <a:r>
              <a:rPr lang="en-IN" sz="1400" b="1" dirty="0" smtClean="0"/>
              <a:t>Data </a:t>
            </a:r>
            <a:r>
              <a:rPr lang="en-IN" sz="1400" b="1" dirty="0"/>
              <a:t>Preparation: </a:t>
            </a:r>
            <a:r>
              <a:rPr lang="en-IN" sz="1400" dirty="0"/>
              <a:t>BigQuery, Cloud Storage, Data Labelling </a:t>
            </a:r>
            <a:r>
              <a:rPr lang="en-IN" sz="1400" dirty="0" smtClean="0"/>
              <a:t>Service</a:t>
            </a:r>
            <a:br>
              <a:rPr lang="en-IN" sz="1400" dirty="0" smtClean="0"/>
            </a:br>
            <a:r>
              <a:rPr lang="en-IN" sz="1400" dirty="0"/>
              <a:t/>
            </a:r>
            <a:br>
              <a:rPr lang="en-IN" sz="1400" dirty="0"/>
            </a:br>
            <a:r>
              <a:rPr lang="en-US" sz="1400" b="1" dirty="0"/>
              <a:t>Model Building: </a:t>
            </a:r>
            <a:r>
              <a:rPr lang="en-US" sz="1400" dirty="0"/>
              <a:t>AutoML, AI Platform Notebooks, AI Platform Jobs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Model Validation: </a:t>
            </a:r>
            <a:r>
              <a:rPr lang="en-US" sz="1400" dirty="0"/>
              <a:t>AI Explanations, What-If Tool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Model Deployment: </a:t>
            </a:r>
            <a:r>
              <a:rPr lang="en-US" sz="1400" dirty="0"/>
              <a:t>AI Platform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err="1"/>
              <a:t>MLOps</a:t>
            </a:r>
            <a:r>
              <a:rPr lang="en-US" sz="1400" b="1" dirty="0"/>
              <a:t>: </a:t>
            </a:r>
            <a:r>
              <a:rPr lang="en-US" sz="1400" dirty="0"/>
              <a:t>AI </a:t>
            </a:r>
            <a:r>
              <a:rPr lang="en-US" sz="1400" dirty="0" smtClean="0"/>
              <a:t>Platform</a:t>
            </a:r>
            <a:r>
              <a:rPr lang="en-IN" sz="1200" dirty="0"/>
              <a:t/>
            </a:r>
            <a:br>
              <a:rPr lang="en-IN" sz="1200" dirty="0"/>
            </a:br>
            <a:endParaRPr sz="1200" dirty="0">
              <a:solidFill>
                <a:srgbClr val="666666"/>
              </a:solidFill>
            </a:endParaRPr>
          </a:p>
        </p:txBody>
      </p:sp>
      <p:sp>
        <p:nvSpPr>
          <p:cNvPr id="337" name="Google Shape;337;p58"/>
          <p:cNvSpPr/>
          <p:nvPr/>
        </p:nvSpPr>
        <p:spPr>
          <a:xfrm>
            <a:off x="3892975" y="-20626"/>
            <a:ext cx="5250900" cy="476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9;p13"/>
          <p:cNvSpPr txBox="1"/>
          <p:nvPr/>
        </p:nvSpPr>
        <p:spPr>
          <a:xfrm>
            <a:off x="5074062" y="948071"/>
            <a:ext cx="939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Advanced Solutions Lab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80;p13"/>
          <p:cNvSpPr txBox="1"/>
          <p:nvPr/>
        </p:nvSpPr>
        <p:spPr>
          <a:xfrm>
            <a:off x="6043049" y="925318"/>
            <a:ext cx="908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AutoML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83;p13"/>
          <p:cNvSpPr txBox="1"/>
          <p:nvPr/>
        </p:nvSpPr>
        <p:spPr>
          <a:xfrm>
            <a:off x="6989893" y="945101"/>
            <a:ext cx="856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utoML Natural Language</a:t>
            </a:r>
            <a:endParaRPr b="1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94;p13"/>
          <p:cNvSpPr txBox="1"/>
          <p:nvPr/>
        </p:nvSpPr>
        <p:spPr>
          <a:xfrm>
            <a:off x="4098131" y="880987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AI Platform</a:t>
            </a:r>
            <a:endParaRPr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872" y="369680"/>
            <a:ext cx="599100" cy="5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9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347" y="343740"/>
            <a:ext cx="681300" cy="541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450" y="347930"/>
            <a:ext cx="599100" cy="5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4597" y="358743"/>
            <a:ext cx="681300" cy="54176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2;p13"/>
          <p:cNvSpPr txBox="1"/>
          <p:nvPr/>
        </p:nvSpPr>
        <p:spPr>
          <a:xfrm>
            <a:off x="5045377" y="1947106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Video Intelligence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84;p13"/>
          <p:cNvSpPr txBox="1"/>
          <p:nvPr/>
        </p:nvSpPr>
        <p:spPr>
          <a:xfrm>
            <a:off x="4148102" y="1953081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Translation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85;p13"/>
          <p:cNvSpPr txBox="1"/>
          <p:nvPr/>
        </p:nvSpPr>
        <p:spPr>
          <a:xfrm>
            <a:off x="5982901" y="1927143"/>
            <a:ext cx="908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Vision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Google Shape;87;p13"/>
          <p:cNvSpPr txBox="1"/>
          <p:nvPr/>
        </p:nvSpPr>
        <p:spPr>
          <a:xfrm>
            <a:off x="7942674" y="89416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utoML Tables</a:t>
            </a:r>
            <a:endParaRPr sz="700" b="1" dirty="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" name="Google Shape;10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0027" y="1455547"/>
            <a:ext cx="599100" cy="47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8313" y="404055"/>
            <a:ext cx="599100" cy="47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7552" y="1481488"/>
            <a:ext cx="599100" cy="47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0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82627" y="1428093"/>
            <a:ext cx="599100" cy="5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89;p13"/>
          <p:cNvSpPr txBox="1"/>
          <p:nvPr/>
        </p:nvSpPr>
        <p:spPr>
          <a:xfrm>
            <a:off x="6963793" y="1926813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Cloud Inference API</a:t>
            </a:r>
            <a:endParaRPr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11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90868" y="1502113"/>
            <a:ext cx="394725" cy="3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74;p13"/>
          <p:cNvSpPr txBox="1"/>
          <p:nvPr/>
        </p:nvSpPr>
        <p:spPr>
          <a:xfrm>
            <a:off x="6926802" y="3003229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Vision API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76;p13"/>
          <p:cNvSpPr txBox="1"/>
          <p:nvPr/>
        </p:nvSpPr>
        <p:spPr>
          <a:xfrm>
            <a:off x="4148102" y="3008104"/>
            <a:ext cx="939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Natural Language API</a:t>
            </a:r>
            <a:endParaRPr sz="700" b="1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77;p13"/>
          <p:cNvSpPr txBox="1"/>
          <p:nvPr/>
        </p:nvSpPr>
        <p:spPr>
          <a:xfrm>
            <a:off x="6047852" y="3004554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Translat</a:t>
            </a: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ion</a:t>
            </a:r>
            <a:r>
              <a:rPr lang="en-US" sz="700" b="1" i="0" u="none" strike="noStrike" cap="none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81;p13"/>
          <p:cNvSpPr txBox="1"/>
          <p:nvPr/>
        </p:nvSpPr>
        <p:spPr>
          <a:xfrm>
            <a:off x="5077602" y="3013954"/>
            <a:ext cx="939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TPU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88;p13"/>
          <p:cNvSpPr txBox="1"/>
          <p:nvPr/>
        </p:nvSpPr>
        <p:spPr>
          <a:xfrm>
            <a:off x="7940381" y="1917829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endParaRPr sz="700"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Jobs</a:t>
            </a:r>
            <a:r>
              <a:rPr lang="en-US" sz="700" b="1" i="0" u="none" strike="noStrike" cap="none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 API</a:t>
            </a:r>
            <a:endParaRPr b="1" dirty="0">
              <a:solidFill>
                <a:srgbClr val="00B05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" name="Google Shape;108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74406" y="1440092"/>
            <a:ext cx="599100" cy="5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10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9176" y="2481479"/>
            <a:ext cx="599100" cy="54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11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27277" y="2468554"/>
            <a:ext cx="681300" cy="6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13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92779" y="2460641"/>
            <a:ext cx="599100" cy="5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14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60489" y="2494993"/>
            <a:ext cx="530400" cy="5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86;p13"/>
          <p:cNvSpPr txBox="1"/>
          <p:nvPr/>
        </p:nvSpPr>
        <p:spPr>
          <a:xfrm>
            <a:off x="5028963" y="4095018"/>
            <a:ext cx="9399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Recommendations AI</a:t>
            </a:r>
            <a:endParaRPr sz="700" b="1" dirty="0">
              <a:solidFill>
                <a:srgbClr val="8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93;p13"/>
          <p:cNvSpPr txBox="1"/>
          <p:nvPr/>
        </p:nvSpPr>
        <p:spPr>
          <a:xfrm>
            <a:off x="7965277" y="2977795"/>
            <a:ext cx="8562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Data Labeling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95;p13"/>
          <p:cNvSpPr txBox="1"/>
          <p:nvPr/>
        </p:nvSpPr>
        <p:spPr>
          <a:xfrm>
            <a:off x="4148102" y="4095018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Dialog Flow Enterprise Edition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106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132205" y="2483771"/>
            <a:ext cx="501480" cy="53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107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39603" y="3582816"/>
            <a:ext cx="501475" cy="5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109;p1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0440" y="3595925"/>
            <a:ext cx="530400" cy="47526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75;p13"/>
          <p:cNvSpPr txBox="1"/>
          <p:nvPr/>
        </p:nvSpPr>
        <p:spPr>
          <a:xfrm>
            <a:off x="5995885" y="4088760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Speech-to-Text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96;p13"/>
          <p:cNvSpPr txBox="1"/>
          <p:nvPr/>
        </p:nvSpPr>
        <p:spPr>
          <a:xfrm>
            <a:off x="6904285" y="4088760"/>
            <a:ext cx="8769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Text-to-Speech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115;p1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29810" y="3573215"/>
            <a:ext cx="599100" cy="5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16;p1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180585" y="3603620"/>
            <a:ext cx="530400" cy="46957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78;p13"/>
          <p:cNvSpPr txBox="1"/>
          <p:nvPr/>
        </p:nvSpPr>
        <p:spPr>
          <a:xfrm>
            <a:off x="7932072" y="4090275"/>
            <a:ext cx="9084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700" b="1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Video Intelligence API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112;p1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121070" y="3601315"/>
            <a:ext cx="530400" cy="47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3902150" y="477675"/>
            <a:ext cx="4962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 High-Level Assessment of the Solution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31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High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8" name="Picture 16" descr="https://lh3.googleusercontent.com/H7WG7UOruu1TN3MOLYwTtudOTz158dWb3VWXH-LDIB9RB20Woevt2SKsLcs0P5xx1YcyPliwdYej7UQkZE069N_9QhHekKXI7YIKZcJy30mfwatXweYbhyUfecYm1EnSYmErqWS1N7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849" y="832095"/>
            <a:ext cx="685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s://lh6.googleusercontent.com/5ZeGBxevhvZW81BaQapG5UKKbRdlVrMQNOUnmMJRLjLt0rCBl1KppIfps1SIqUZ95Rs0AdfzO0Ihma6UKA8p3opgJ-lyczThwdbuAH5qLqebBvHNldTpnZWR9pkgvfHgFAGKdVOFW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320" y="868131"/>
            <a:ext cx="6858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>
            <a:off x="2036784" y="1141813"/>
            <a:ext cx="1946538" cy="687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1700" y="1869311"/>
            <a:ext cx="233524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Assumption: Files containing the labelled (Comment, Category) pairs are stored in a Google Cloud Storage (GCS) bucket.</a:t>
            </a:r>
            <a:endParaRPr lang="en-IN" sz="13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2" name="Picture 18" descr="https://lh6.googleusercontent.com/5ZeGBxevhvZW81BaQapG5UKKbRdlVrMQNOUnmMJRLjLt0rCBl1KppIfps1SIqUZ95Rs0AdfzO0Ihma6UKA8p3opgJ-lyczThwdbuAH5qLqebBvHNldTpnZWR9pkgvfHgFAGKdVOFWA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58" y="889244"/>
            <a:ext cx="6858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41164" y="1869311"/>
            <a:ext cx="37951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b="1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AI Platform Notebooks</a:t>
            </a:r>
            <a:r>
              <a:rPr lang="en-IN" sz="13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: access and process data stored in the bucket, rapidly prototype to find the best architecture, and train the model on a small portion of the dataset.</a:t>
            </a:r>
          </a:p>
          <a:p>
            <a:endParaRPr lang="en-IN" sz="1300" dirty="0" smtClean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IN" sz="1300" b="1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AI Platform Jobs</a:t>
            </a:r>
            <a:r>
              <a:rPr lang="en-IN" sz="13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: train the identified model architecture on the entirety of the dataset. Version and store the model in GCS.</a:t>
            </a:r>
          </a:p>
          <a:p>
            <a:endParaRPr lang="en-IN" sz="1300" dirty="0" smtClean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IN" sz="1300" b="1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AI Platform Prediction: </a:t>
            </a:r>
            <a:r>
              <a:rPr lang="en-IN" sz="13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deploy the stored model. Versioning, Phased Rollouts, Easy access to the model with REST API calls.</a:t>
            </a:r>
          </a:p>
        </p:txBody>
      </p:sp>
      <p:sp>
        <p:nvSpPr>
          <p:cNvPr id="24" name="Google Shape;93;p18"/>
          <p:cNvSpPr txBox="1"/>
          <p:nvPr/>
        </p:nvSpPr>
        <p:spPr>
          <a:xfrm>
            <a:off x="766306" y="1465271"/>
            <a:ext cx="12169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Google Cloud Storage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25" name="Google Shape;93;p18"/>
          <p:cNvSpPr txBox="1"/>
          <p:nvPr/>
        </p:nvSpPr>
        <p:spPr>
          <a:xfrm>
            <a:off x="4151355" y="1465271"/>
            <a:ext cx="866786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AI Platform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6734" y="1869311"/>
            <a:ext cx="222063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Google Cloud Storage hosts the trained model, which is accessed by AI Platform Prediction.</a:t>
            </a:r>
            <a:endParaRPr lang="en-IN" sz="13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186176" y="1130020"/>
            <a:ext cx="1946538" cy="687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93;p18"/>
          <p:cNvSpPr txBox="1"/>
          <p:nvPr/>
        </p:nvSpPr>
        <p:spPr>
          <a:xfrm>
            <a:off x="7157490" y="1441695"/>
            <a:ext cx="1216908" cy="32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GB" sz="800" i="0" u="none" strike="noStrike" cap="none" dirty="0" smtClean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Roboto"/>
              </a:rPr>
              <a:t>Google Cloud Storage</a:t>
            </a:r>
            <a:endParaRPr sz="16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9761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>
            <a:spLocks noGrp="1"/>
          </p:cNvSpPr>
          <p:nvPr>
            <p:ph type="title"/>
          </p:nvPr>
        </p:nvSpPr>
        <p:spPr>
          <a:xfrm>
            <a:off x="311700" y="1141300"/>
            <a:ext cx="85206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Professional ML Engineer Examination</a:t>
            </a:r>
            <a:endParaRPr dirty="0"/>
          </a:p>
        </p:txBody>
      </p:sp>
      <p:sp>
        <p:nvSpPr>
          <p:cNvPr id="177" name="Google Shape;177;p39"/>
          <p:cNvSpPr txBox="1">
            <a:spLocks noGrp="1"/>
          </p:cNvSpPr>
          <p:nvPr>
            <p:ph type="title" idx="2"/>
          </p:nvPr>
        </p:nvSpPr>
        <p:spPr>
          <a:xfrm>
            <a:off x="311700" y="3861100"/>
            <a:ext cx="8520600" cy="5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Viren Luke Radhakrishnan</a:t>
            </a:r>
            <a:endParaRPr sz="16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Recent Graduate </a:t>
            </a:r>
            <a:endParaRPr sz="1200" dirty="0"/>
          </a:p>
        </p:txBody>
      </p:sp>
      <p:sp>
        <p:nvSpPr>
          <p:cNvPr id="178" name="Google Shape;178;p39"/>
          <p:cNvSpPr txBox="1">
            <a:spLocks noGrp="1"/>
          </p:cNvSpPr>
          <p:nvPr>
            <p:ph type="title" idx="3"/>
          </p:nvPr>
        </p:nvSpPr>
        <p:spPr>
          <a:xfrm>
            <a:off x="311700" y="1693354"/>
            <a:ext cx="85206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Google Cloud AI Platform</a:t>
            </a:r>
            <a:endParaRPr dirty="0"/>
          </a:p>
        </p:txBody>
      </p:sp>
      <p:pic>
        <p:nvPicPr>
          <p:cNvPr id="179" name="Google Shape;179;p3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04" y="2813579"/>
            <a:ext cx="940500" cy="940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title"/>
          </p:nvPr>
        </p:nvSpPr>
        <p:spPr>
          <a:xfrm>
            <a:off x="459093" y="530393"/>
            <a:ext cx="57516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 Low-Level Assessment of the Solution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42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1074" y="1928268"/>
            <a:ext cx="44229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Examples:</a:t>
            </a:r>
          </a:p>
          <a:p>
            <a:endParaRPr lang="en-IN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IN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Well </a:t>
            </a:r>
            <a:r>
              <a:rPr lang="en-IN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done, you guys</a:t>
            </a:r>
            <a:r>
              <a:rPr lang="en-IN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!                                                   </a:t>
            </a:r>
          </a:p>
          <a:p>
            <a:endParaRPr lang="en-IN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It's been a while since I laughed this hard! </a:t>
            </a:r>
            <a:r>
              <a:rPr lang="en-US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   </a:t>
            </a:r>
          </a:p>
          <a:p>
            <a:endParaRPr lang="en-US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I am genuinely terrified now. </a:t>
            </a:r>
            <a:r>
              <a:rPr lang="en-US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             </a:t>
            </a:r>
          </a:p>
          <a:p>
            <a:endParaRPr lang="en-US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What a load of nonsense. </a:t>
            </a:r>
            <a:r>
              <a:rPr lang="en-US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                   </a:t>
            </a:r>
          </a:p>
          <a:p>
            <a:endParaRPr lang="en-US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This is truly saddening to see</a:t>
            </a:r>
            <a:r>
              <a:rPr lang="en-US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r>
              <a:rPr lang="en-IN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            </a:t>
            </a:r>
            <a:r>
              <a:rPr lang="en-IN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endParaRPr lang="en-IN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1777" y="1189604"/>
            <a:ext cx="8422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The 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dataset is my own. It contains 200 sentence-label pairs (40 in each of the 5 emoji categories</a:t>
            </a:r>
            <a:r>
              <a:rPr lang="en-IN" dirty="0" smtClean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IN" dirty="0" smtClean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Import </a:t>
            </a:r>
            <a:r>
              <a:rPr lang="en-IN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the dataset. Shuffle the data and split into 150 for Training and 50 for Validation</a:t>
            </a:r>
            <a:r>
              <a:rPr lang="en-IN" dirty="0" smtClean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49925" y="1923827"/>
            <a:ext cx="72405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😀 </a:t>
            </a:r>
            <a:r>
              <a:rPr lang="en-US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(0</a:t>
            </a:r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endParaRPr lang="en-US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😂 </a:t>
            </a:r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US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endParaRPr lang="en-US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😱 (2</a:t>
            </a:r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endParaRPr lang="en-US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😠 (3</a:t>
            </a:r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endParaRPr lang="en-US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😭 (4</a:t>
            </a:r>
            <a:r>
              <a:rPr lang="en-US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endParaRPr lang="en-IN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61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777" y="852994"/>
            <a:ext cx="506100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solidFill>
                  <a:srgbClr val="569CD6"/>
                </a:solidFill>
                <a:latin typeface="Google Sans" panose="020B0604020202020204" charset="0"/>
              </a:rPr>
              <a:t>def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shuffle_data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(data, labels):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[],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Y_train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[],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X_test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[],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Y_test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[]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list_to_shuffle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list(zip(data, labels))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random.shuffle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list_to_shuffle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shuffled_data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shuffled_labels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zip(*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list_to_shuffle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shuffled_data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[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: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150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]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Y_train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shuffled_labels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[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: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150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]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shuffled_data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[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150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: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200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]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Y_test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shuffled_labels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[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150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: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200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]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IN" sz="1600" dirty="0">
                <a:solidFill>
                  <a:srgbClr val="569CD6"/>
                </a:solidFill>
                <a:latin typeface="Google Sans" panose="020B0604020202020204" charset="0"/>
              </a:rPr>
              <a:t>return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(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Y_train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Y_test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</a:t>
            </a:r>
          </a:p>
        </p:txBody>
      </p:sp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09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777" y="1189604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2. One-hot encode the labels.</a:t>
            </a:r>
            <a:endParaRPr lang="en-IN" dirty="0">
              <a:solidFill>
                <a:schemeClr val="tx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53608" y="1669260"/>
            <a:ext cx="32367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0 becomes [1, 0, 0, 0, 0] (Happy)</a:t>
            </a:r>
          </a:p>
          <a:p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1 becomes </a:t>
            </a:r>
            <a:r>
              <a:rPr lang="en-US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[</a:t>
            </a:r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0, 1, 0, 0, 0] (Funny)</a:t>
            </a:r>
          </a:p>
          <a:p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2 becomes </a:t>
            </a:r>
            <a:r>
              <a:rPr lang="en-US" sz="16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[</a:t>
            </a:r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0, 0, 1, 0, 0] (Scared)</a:t>
            </a:r>
          </a:p>
          <a:p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3 becomes [0, 0, 0, 1, 0] (Angry)</a:t>
            </a:r>
          </a:p>
          <a:p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4 becomes [0, 0, 0, 0, 1] (Sad)</a:t>
            </a:r>
          </a:p>
        </p:txBody>
      </p:sp>
    </p:spTree>
    <p:extLst>
      <p:ext uri="{BB962C8B-B14F-4D97-AF65-F5344CB8AC3E}">
        <p14:creationId xmlns:p14="http://schemas.microsoft.com/office/powerpoint/2010/main" val="14960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777" y="852994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569CD6"/>
                </a:solidFill>
                <a:latin typeface="Google Sans" panose="020B0604020202020204" charset="0"/>
              </a:rPr>
              <a:t>def</a:t>
            </a:r>
            <a:r>
              <a:rPr lang="en-US" sz="1600" dirty="0">
                <a:solidFill>
                  <a:srgbClr val="D4D4D4"/>
                </a:solidFill>
                <a:latin typeface="Google Sans" panose="020B0604020202020204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Google Sans" panose="020B0604020202020204" charset="0"/>
              </a:rPr>
              <a:t>convert_to_one_hot</a:t>
            </a:r>
            <a:r>
              <a:rPr lang="en-US" sz="1600" dirty="0">
                <a:solidFill>
                  <a:srgbClr val="D4D4D4"/>
                </a:solidFill>
                <a:latin typeface="Google Sans" panose="020B0604020202020204" charset="0"/>
              </a:rPr>
              <a:t>(labels):</a:t>
            </a:r>
          </a:p>
          <a:p>
            <a:r>
              <a:rPr lang="en-US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  <a:r>
              <a:rPr lang="en-US" sz="1600" dirty="0">
                <a:solidFill>
                  <a:srgbClr val="569CD6"/>
                </a:solidFill>
                <a:latin typeface="Google Sans" panose="020B0604020202020204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Google Sans" panose="020B0604020202020204" charset="0"/>
              </a:rPr>
              <a:t> </a:t>
            </a:r>
            <a:r>
              <a:rPr lang="en-US" sz="1600" dirty="0" err="1">
                <a:solidFill>
                  <a:srgbClr val="D4D4D4"/>
                </a:solidFill>
                <a:latin typeface="Google Sans" panose="020B0604020202020204" charset="0"/>
              </a:rPr>
              <a:t>tf.one_hot</a:t>
            </a:r>
            <a:r>
              <a:rPr lang="en-US" sz="1600" dirty="0">
                <a:solidFill>
                  <a:srgbClr val="D4D4D4"/>
                </a:solidFill>
                <a:latin typeface="Google Sans" panose="020B0604020202020204" charset="0"/>
              </a:rPr>
              <a:t>(labels, </a:t>
            </a:r>
            <a:r>
              <a:rPr lang="en-US" sz="1600" dirty="0">
                <a:solidFill>
                  <a:srgbClr val="B5CEA8"/>
                </a:solidFill>
                <a:latin typeface="Google Sans" panose="020B0604020202020204" charset="0"/>
              </a:rPr>
              <a:t>5</a:t>
            </a:r>
            <a:r>
              <a:rPr lang="en-US" sz="1600" dirty="0">
                <a:solidFill>
                  <a:srgbClr val="D4D4D4"/>
                </a:solidFill>
                <a:latin typeface="Google Sans" panose="020B0604020202020204" charset="0"/>
              </a:rPr>
              <a:t>)</a:t>
            </a:r>
            <a:endParaRPr lang="en-US" sz="1600" dirty="0">
              <a:solidFill>
                <a:srgbClr val="D4D4D4"/>
              </a:solidFill>
              <a:latin typeface="Google Sans" panose="020B0604020202020204" charset="0"/>
            </a:endParaRPr>
          </a:p>
        </p:txBody>
      </p:sp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4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1777" y="1189604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3. </a:t>
            </a:r>
            <a:r>
              <a:rPr lang="en-IN" dirty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Build the model with the Keras API. Use AI Hub to obtain a pre-trained embedding layer and </a:t>
            </a:r>
          </a:p>
          <a:p>
            <a:r>
              <a:rPr lang="en-IN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use </a:t>
            </a:r>
            <a:r>
              <a:rPr lang="en-IN" dirty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LSTM cells to capture Natural Language patterns</a:t>
            </a:r>
            <a:r>
              <a:rPr lang="en-IN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777" y="1829701"/>
            <a:ext cx="83134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keras.Sequential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([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keras.layers.Lambda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</a:t>
            </a:r>
            <a:r>
              <a:rPr lang="en-IN" sz="1600" dirty="0">
                <a:solidFill>
                  <a:srgbClr val="569CD6"/>
                </a:solidFill>
                <a:latin typeface="Google Sans" panose="020B0604020202020204" charset="0"/>
              </a:rPr>
              <a:t>lambda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x: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tf.expand_dims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(x, axis=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1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)),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                    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keras.layers.</a:t>
            </a:r>
            <a:r>
              <a:rPr lang="en-IN" sz="1600" b="1" dirty="0" err="1" smtClean="0">
                <a:solidFill>
                  <a:srgbClr val="D4D4D4"/>
                </a:solidFill>
                <a:latin typeface="Google Sans" panose="020B0604020202020204" charset="0"/>
              </a:rPr>
              <a:t>LSTM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(units=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128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return_sequences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=</a:t>
            </a:r>
            <a:r>
              <a:rPr lang="en-IN" sz="1600" dirty="0">
                <a:solidFill>
                  <a:srgbClr val="569CD6"/>
                </a:solidFill>
                <a:latin typeface="Google Sans" panose="020B0604020202020204" charset="0"/>
              </a:rPr>
              <a:t>True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),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                    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keras.layers.Dropout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(rate=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0.5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),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                    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keras.layers.</a:t>
            </a:r>
            <a:r>
              <a:rPr lang="en-IN" sz="1600" b="1" dirty="0" err="1" smtClean="0">
                <a:solidFill>
                  <a:srgbClr val="D4D4D4"/>
                </a:solidFill>
                <a:latin typeface="Google Sans" panose="020B0604020202020204" charset="0"/>
              </a:rPr>
              <a:t>LSTM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(units=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128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return_sequences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=</a:t>
            </a:r>
            <a:r>
              <a:rPr lang="en-IN" sz="1600" dirty="0">
                <a:solidFill>
                  <a:srgbClr val="569CD6"/>
                </a:solidFill>
                <a:latin typeface="Google Sans" panose="020B0604020202020204" charset="0"/>
              </a:rPr>
              <a:t>False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),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                    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keras.layers.Dropout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(rate=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0.5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),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                    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keras.layers.Dense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(units=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5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),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                    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keras.layers.Activation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"</a:t>
            </a:r>
            <a:r>
              <a:rPr lang="en-IN" sz="1600" dirty="0" err="1">
                <a:solidFill>
                  <a:srgbClr val="CE9178"/>
                </a:solidFill>
                <a:latin typeface="Google Sans" panose="020B0604020202020204" charset="0"/>
              </a:rPr>
              <a:t>softmax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"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)])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</a:t>
            </a:r>
          </a:p>
          <a:p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model.compile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(loss=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</a:t>
            </a:r>
            <a:r>
              <a:rPr lang="en-IN" sz="1600" dirty="0" err="1">
                <a:solidFill>
                  <a:srgbClr val="CE9178"/>
                </a:solidFill>
                <a:latin typeface="Google Sans" panose="020B0604020202020204" charset="0"/>
              </a:rPr>
              <a:t>categorical_crossentropy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optimizer=‘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adam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’, metrics=[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'accuracy'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])</a:t>
            </a:r>
          </a:p>
        </p:txBody>
      </p:sp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16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777" y="1189604"/>
            <a:ext cx="8074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4. Train the model. If unsatisfied with the performance, modify model architecture and iterate.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5527" y="1594415"/>
            <a:ext cx="52196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model.fit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(embed(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X_train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),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Y_train_oh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</a:t>
            </a:r>
          </a:p>
          <a:p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                   epochs = 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100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,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batch_size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10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,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shuffle=</a:t>
            </a:r>
            <a:r>
              <a:rPr lang="en-IN" sz="1600" dirty="0" smtClean="0">
                <a:solidFill>
                  <a:srgbClr val="569CD6"/>
                </a:solidFill>
                <a:latin typeface="Google Sans" panose="020B0604020202020204" charset="0"/>
              </a:rPr>
              <a:t>True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,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</a:t>
            </a:r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   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validation_data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=(embed(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X_test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Y_test_oh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82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1777" y="1189604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5. Make a prediction.</a:t>
            </a:r>
            <a:endParaRPr lang="en-IN" dirty="0">
              <a:solidFill>
                <a:schemeClr val="bg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777" y="1577891"/>
            <a:ext cx="4931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model.predict</a:t>
            </a:r>
            <a:r>
              <a:rPr lang="en-IN" sz="1600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IN" sz="1600" dirty="0" err="1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list_of_embedded_input_sentences</a:t>
            </a:r>
            <a:r>
              <a:rPr lang="en-IN" sz="1600" dirty="0" smtClean="0">
                <a:solidFill>
                  <a:schemeClr val="bg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endParaRPr lang="en-IN" sz="1600" dirty="0">
              <a:solidFill>
                <a:schemeClr val="bg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0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1777" y="1189604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6. Do the training again, but on AI Platform Jobs.</a:t>
            </a:r>
            <a:endParaRPr lang="en-IN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777" y="1648634"/>
            <a:ext cx="544091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JOB_NAME=</a:t>
            </a:r>
            <a:r>
              <a:rPr lang="en-IN" sz="1600" dirty="0" err="1" smtClean="0">
                <a:solidFill>
                  <a:srgbClr val="D4D4D4"/>
                </a:solidFill>
                <a:latin typeface="Google Sans" panose="020B0604020202020204" charset="0"/>
              </a:rPr>
              <a:t>heartfelt_training_job</a:t>
            </a:r>
            <a:endParaRPr lang="en-IN" sz="1600" dirty="0" smtClean="0">
              <a:solidFill>
                <a:srgbClr val="D4D4D4"/>
              </a:solidFill>
              <a:latin typeface="Google Sans" panose="020B0604020202020204" charset="0"/>
            </a:endParaRPr>
          </a:p>
          <a:p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gcloud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ai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-platform jobs submit training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$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JOB_NAME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job-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dir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gs://gccd_heartfelt/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$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JOB_NAME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runtime-version 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2.3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python-version 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3.7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module-name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trainer.task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package-path train/trainer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region us-central1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data-file=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</a:t>
            </a:r>
            <a:r>
              <a:rPr lang="en-IN" sz="1600" dirty="0" err="1">
                <a:solidFill>
                  <a:srgbClr val="CE9178"/>
                </a:solidFill>
                <a:latin typeface="Google Sans" panose="020B0604020202020204" charset="0"/>
              </a:rPr>
              <a:t>gs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://</a:t>
            </a:r>
            <a:r>
              <a:rPr lang="en-IN" sz="1600" dirty="0" err="1">
                <a:solidFill>
                  <a:srgbClr val="CE9178"/>
                </a:solidFill>
                <a:latin typeface="Google Sans" panose="020B0604020202020204" charset="0"/>
              </a:rPr>
              <a:t>gccd_heartfelt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/heartfelt_dataset.csv'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\</a:t>
            </a:r>
          </a:p>
        </p:txBody>
      </p:sp>
    </p:spTree>
    <p:extLst>
      <p:ext uri="{BB962C8B-B14F-4D97-AF65-F5344CB8AC3E}">
        <p14:creationId xmlns:p14="http://schemas.microsoft.com/office/powerpoint/2010/main" val="33446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1777" y="1189604"/>
            <a:ext cx="3143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7. Deploy the model to AI Platform.</a:t>
            </a:r>
            <a:endParaRPr lang="en-IN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777" y="1619725"/>
            <a:ext cx="67617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MODEL_NAME=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heartfelt_comment_system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 smtClean="0">
                <a:solidFill>
                  <a:srgbClr val="D4D4D4"/>
                </a:solidFill>
                <a:latin typeface="Google Sans" panose="020B0604020202020204" charset="0"/>
              </a:rPr>
              <a:t>REGION=us-central1</a:t>
            </a:r>
          </a:p>
          <a:p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gcloud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ai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-platform models create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$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MODEL_NAME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regions=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$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REGION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MODEL_PATH=gs://gccd_heartfelt/heartfelt_training_job/savedmodel/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</a:p>
          <a:p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gcloud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ai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-platform versions create v1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$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MODEL_NAME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origin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$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MODEL_PATH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runtime-version </a:t>
            </a:r>
            <a:r>
              <a:rPr lang="en-IN" sz="1600" dirty="0">
                <a:solidFill>
                  <a:srgbClr val="B5CEA8"/>
                </a:solidFill>
                <a:latin typeface="Google Sans" panose="020B0604020202020204" charset="0"/>
              </a:rPr>
              <a:t>2.3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\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</a:t>
            </a:r>
            <a:r>
              <a:rPr lang="en-IN" sz="1600" dirty="0">
                <a:solidFill>
                  <a:srgbClr val="F44747"/>
                </a:solidFill>
                <a:latin typeface="Google Sans" panose="020B0604020202020204" charset="0"/>
              </a:rPr>
              <a:t>--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python-version </a:t>
            </a:r>
            <a:r>
              <a:rPr lang="en-IN" sz="1600" dirty="0" smtClean="0">
                <a:solidFill>
                  <a:srgbClr val="B5CEA8"/>
                </a:solidFill>
                <a:latin typeface="Google Sans" panose="020B0604020202020204" charset="0"/>
              </a:rPr>
              <a:t>3.7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039800" cy="572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solidFill>
                  <a:srgbClr val="000000"/>
                </a:solidFill>
              </a:rPr>
              <a:t>Presentation Overview</a:t>
            </a:r>
            <a:endParaRPr sz="2600" dirty="0">
              <a:solidFill>
                <a:srgbClr val="000000"/>
              </a:solidFill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body" idx="1"/>
          </p:nvPr>
        </p:nvSpPr>
        <p:spPr>
          <a:xfrm>
            <a:off x="311700" y="1063100"/>
            <a:ext cx="7039800" cy="3508902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548640" lvl="0">
              <a:buAutoNum type="arabicPeriod"/>
            </a:pPr>
            <a:r>
              <a:rPr lang="en-IN" dirty="0" smtClean="0"/>
              <a:t>Analyse a Professional ML Engineer Exam Problem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548640" lvl="0">
              <a:buAutoNum type="arabicPeriod"/>
            </a:pPr>
            <a:r>
              <a:rPr lang="en-US" dirty="0"/>
              <a:t>Evaluate Solutions to the Problem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548640" lvl="0">
              <a:buAutoNum type="arabicPeriod"/>
            </a:pPr>
            <a:r>
              <a:rPr lang="en-US" dirty="0"/>
              <a:t>A Deep Dive Into the Chosen Solution</a:t>
            </a:r>
            <a:r>
              <a:rPr lang="en" dirty="0"/>
              <a:t/>
            </a:r>
            <a:br>
              <a:rPr lang="en" dirty="0"/>
            </a:br>
            <a:endParaRPr dirty="0"/>
          </a:p>
          <a:p>
            <a:pPr marL="548640" lvl="0">
              <a:buAutoNum type="arabicPeriod"/>
            </a:pPr>
            <a:r>
              <a:rPr lang="en-US" dirty="0"/>
              <a:t>A High-Level Assessment of the Solution</a:t>
            </a:r>
          </a:p>
          <a:p>
            <a:pPr marL="54864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lang="en" dirty="0" smtClean="0"/>
          </a:p>
          <a:p>
            <a:pPr marL="548640">
              <a:buFont typeface="Roboto"/>
              <a:buAutoNum type="arabicPeriod"/>
            </a:pPr>
            <a:r>
              <a:rPr lang="en-US" dirty="0"/>
              <a:t>A Low-Level Assessment of the </a:t>
            </a:r>
            <a:r>
              <a:rPr lang="en-US" dirty="0" smtClean="0"/>
              <a:t>Solution</a:t>
            </a:r>
          </a:p>
          <a:p>
            <a:pPr marL="548640">
              <a:buFont typeface="Roboto"/>
              <a:buAutoNum type="arabicPeriod"/>
            </a:pPr>
            <a:endParaRPr lang="en" dirty="0"/>
          </a:p>
          <a:p>
            <a:pPr marL="54864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 smtClean="0"/>
              <a:t>Solution Demo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Proposed Solution – Low Level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1777" y="1189604"/>
            <a:ext cx="342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8</a:t>
            </a:r>
            <a:r>
              <a:rPr lang="en-IN" dirty="0" smtClean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Predict with AI Platform Predictions.</a:t>
            </a:r>
            <a:endParaRPr lang="en-IN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1777" y="1590890"/>
            <a:ext cx="821090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PROJECT=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'durable-will-291417'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MODEL_NAME=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</a:t>
            </a:r>
            <a:r>
              <a:rPr lang="en-IN" sz="1600" dirty="0" err="1">
                <a:solidFill>
                  <a:srgbClr val="CE9178"/>
                </a:solidFill>
                <a:latin typeface="Google Sans" panose="020B0604020202020204" charset="0"/>
              </a:rPr>
              <a:t>heartfelt_comment_system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VERSION_NAME=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'v1‘</a:t>
            </a:r>
            <a:endParaRPr lang="en-IN" sz="1600" dirty="0">
              <a:solidFill>
                <a:srgbClr val="D4D4D4"/>
              </a:solidFill>
              <a:latin typeface="Google Sans" panose="020B0604020202020204" charset="0"/>
            </a:endParaRP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service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googleapiclient.discovery.build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'ml'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'v1'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cache_discovery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=</a:t>
            </a:r>
            <a:r>
              <a:rPr lang="en-IN" sz="1600" dirty="0">
                <a:solidFill>
                  <a:srgbClr val="569CD6"/>
                </a:solidFill>
                <a:latin typeface="Google Sans" panose="020B0604020202020204" charset="0"/>
              </a:rPr>
              <a:t>False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name = 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'projects/{}/models/{}/versions/{}'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.format(</a:t>
            </a:r>
            <a:r>
              <a:rPr lang="en-IN" dirty="0">
                <a:solidFill>
                  <a:srgbClr val="D4D4D4"/>
                </a:solidFill>
                <a:latin typeface="Google Sans" panose="020B0604020202020204" charset="0"/>
              </a:rPr>
              <a:t>PROJECT, MODEL_NAME, VERSION_NAME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list_of_inputs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= [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"What a beautiful day!"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"Disgusting!"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, 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"Mommy, I'm scared."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]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/>
            </a:r>
            <a:b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</a:b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response = 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service.projects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().predict(name=name,</a:t>
            </a:r>
          </a:p>
          <a:p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                        body={</a:t>
            </a:r>
            <a:r>
              <a:rPr lang="en-IN" sz="1600" dirty="0">
                <a:solidFill>
                  <a:srgbClr val="CE9178"/>
                </a:solidFill>
                <a:latin typeface="Google Sans" panose="020B0604020202020204" charset="0"/>
              </a:rPr>
              <a:t>'instances'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: embed(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list_of_inputs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).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numpy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().</a:t>
            </a:r>
            <a:r>
              <a:rPr lang="en-IN" sz="1600" dirty="0" err="1">
                <a:solidFill>
                  <a:srgbClr val="D4D4D4"/>
                </a:solidFill>
                <a:latin typeface="Google Sans" panose="020B0604020202020204" charset="0"/>
              </a:rPr>
              <a:t>tolist</a:t>
            </a:r>
            <a:r>
              <a:rPr lang="en-IN" sz="1600" dirty="0">
                <a:solidFill>
                  <a:srgbClr val="D4D4D4"/>
                </a:solidFill>
                <a:latin typeface="Google Sans" panose="020B0604020202020204" charset="0"/>
              </a:rPr>
              <a:t>()}).execute()</a:t>
            </a:r>
          </a:p>
        </p:txBody>
      </p:sp>
    </p:spTree>
    <p:extLst>
      <p:ext uri="{BB962C8B-B14F-4D97-AF65-F5344CB8AC3E}">
        <p14:creationId xmlns:p14="http://schemas.microsoft.com/office/powerpoint/2010/main" val="294972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title"/>
          </p:nvPr>
        </p:nvSpPr>
        <p:spPr>
          <a:xfrm>
            <a:off x="3902150" y="477675"/>
            <a:ext cx="4962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Solution Demo</a:t>
            </a:r>
            <a:endParaRPr dirty="0"/>
          </a:p>
        </p:txBody>
      </p:sp>
      <p:sp>
        <p:nvSpPr>
          <p:cNvPr id="3" name="Google Shape;201;p42"/>
          <p:cNvSpPr txBox="1">
            <a:spLocks noGrp="1"/>
          </p:cNvSpPr>
          <p:nvPr>
            <p:ph type="title" idx="2"/>
          </p:nvPr>
        </p:nvSpPr>
        <p:spPr>
          <a:xfrm>
            <a:off x="3909676" y="1241549"/>
            <a:ext cx="4815600" cy="15772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After the session, I strongly recommend you download the notebook from my GitHub page and run the notebook in Colab or GCP</a:t>
            </a:r>
            <a:r>
              <a:rPr lang="en-GB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dirty="0"/>
          </a:p>
        </p:txBody>
      </p:sp>
      <p:sp>
        <p:nvSpPr>
          <p:cNvPr id="5" name="Google Shape;201;p42"/>
          <p:cNvSpPr txBox="1">
            <a:spLocks/>
          </p:cNvSpPr>
          <p:nvPr/>
        </p:nvSpPr>
        <p:spPr>
          <a:xfrm>
            <a:off x="3902150" y="2866952"/>
            <a:ext cx="4815600" cy="52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"/>
              <a:buNone/>
              <a:defRPr sz="3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github.com/</a:t>
            </a:r>
            <a:r>
              <a:rPr lang="en-GB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virenlr</a:t>
            </a:r>
            <a:r>
              <a:rPr lang="en-GB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</a:t>
            </a:r>
            <a:r>
              <a:rPr lang="en-GB" b="1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gccd</a:t>
            </a:r>
            <a:r>
              <a:rPr lang="en-GB" b="1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-heartfelt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43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>
            <a:spLocks noGrp="1"/>
          </p:cNvSpPr>
          <p:nvPr>
            <p:ph type="title" idx="2"/>
          </p:nvPr>
        </p:nvSpPr>
        <p:spPr>
          <a:xfrm>
            <a:off x="5181954" y="1678905"/>
            <a:ext cx="3501408" cy="1471389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>
              <a:buSzPts val="1100"/>
            </a:pPr>
            <a:r>
              <a:rPr lang="en-US" dirty="0"/>
              <a:t>Viren Luke Radhakrishnan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" sz="1400" dirty="0">
                <a:solidFill>
                  <a:schemeClr val="dk2"/>
                </a:solidFill>
              </a:rPr>
              <a:t/>
            </a:r>
            <a:br>
              <a:rPr lang="en" sz="1400" dirty="0">
                <a:solidFill>
                  <a:schemeClr val="dk2"/>
                </a:solidFill>
              </a:rPr>
            </a:br>
            <a:r>
              <a:rPr lang="en" sz="1200" dirty="0" smtClean="0">
                <a:solidFill>
                  <a:schemeClr val="dk2"/>
                </a:solidFill>
              </a:rPr>
              <a:t>Instagram:</a:t>
            </a:r>
            <a:r>
              <a:rPr lang="en" sz="1400" dirty="0" smtClean="0">
                <a:solidFill>
                  <a:schemeClr val="dk2"/>
                </a:solidFill>
              </a:rPr>
              <a:t>	</a:t>
            </a:r>
            <a:r>
              <a:rPr lang="en" sz="1200" dirty="0" smtClean="0">
                <a:solidFill>
                  <a:schemeClr val="bg2"/>
                </a:solidFill>
                <a:latin typeface="Google Sans" panose="020B0604020202020204" charset="0"/>
                <a:ea typeface="Roboto"/>
                <a:cs typeface="Roboto"/>
                <a:sym typeface="Roboto"/>
              </a:rPr>
              <a:t>@</a:t>
            </a:r>
            <a:r>
              <a:rPr lang="en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virenlr</a:t>
            </a:r>
            <a:r>
              <a:rPr lang="en" sz="1400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400" dirty="0" smtClean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 smtClean="0">
                <a:solidFill>
                  <a:schemeClr val="dk2"/>
                </a:solidFill>
              </a:rPr>
              <a:t>Twitter:</a:t>
            </a:r>
            <a:r>
              <a:rPr lang="en" sz="1400" dirty="0" smtClean="0">
                <a:solidFill>
                  <a:schemeClr val="dk2"/>
                </a:solidFill>
              </a:rPr>
              <a:t>	</a:t>
            </a:r>
            <a:r>
              <a:rPr lang="en" sz="1200" dirty="0" smtClean="0">
                <a:solidFill>
                  <a:schemeClr val="dk2"/>
                </a:solidFill>
              </a:rPr>
              <a:t>@</a:t>
            </a:r>
            <a:r>
              <a:rPr lang="en" sz="1200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virenlr</a:t>
            </a:r>
            <a:r>
              <a:rPr lang="en" sz="1200" dirty="0" smtClean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200" dirty="0" smtClean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 smtClean="0">
                <a:solidFill>
                  <a:schemeClr val="dk2"/>
                </a:solidFill>
              </a:rPr>
              <a:t>LinkedIn:</a:t>
            </a:r>
            <a:r>
              <a:rPr lang="en" sz="1400" dirty="0" smtClean="0">
                <a:solidFill>
                  <a:schemeClr val="dk2"/>
                </a:solidFill>
              </a:rPr>
              <a:t>	</a:t>
            </a:r>
            <a:r>
              <a:rPr lang="en" sz="1200" dirty="0" smtClean="0">
                <a:solidFill>
                  <a:schemeClr val="bg2"/>
                </a:solidFill>
                <a:latin typeface="Google Sans" panose="020B0604020202020204" charset="0"/>
                <a:ea typeface="Roboto"/>
                <a:cs typeface="Roboto"/>
                <a:sym typeface="Roboto"/>
              </a:rPr>
              <a:t>linkedin.com/in/</a:t>
            </a:r>
            <a:r>
              <a:rPr lang="en" sz="1200" dirty="0" smtClean="0">
                <a:solidFill>
                  <a:schemeClr val="tx1"/>
                </a:solidFill>
                <a:latin typeface="Google Sans" panose="020B0604020202020204" charset="0"/>
                <a:ea typeface="Roboto"/>
                <a:cs typeface="Roboto"/>
                <a:sym typeface="Roboto"/>
              </a:rPr>
              <a:t>virenlr</a:t>
            </a:r>
            <a:r>
              <a:rPr lang="en" sz="12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12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 smtClean="0">
                <a:solidFill>
                  <a:schemeClr val="dk2"/>
                </a:solidFill>
              </a:rPr>
              <a:t>Website:</a:t>
            </a:r>
            <a:r>
              <a:rPr lang="en" sz="1400" dirty="0">
                <a:solidFill>
                  <a:schemeClr val="dk2"/>
                </a:solidFill>
              </a:rPr>
              <a:t>	</a:t>
            </a:r>
            <a:r>
              <a:rPr lang="en" sz="1200" dirty="0" smtClean="0">
                <a:solidFill>
                  <a:schemeClr val="tx1"/>
                </a:solidFill>
                <a:latin typeface="Google Sans" panose="020B0604020202020204" charset="0"/>
                <a:ea typeface="Roboto"/>
                <a:cs typeface="Roboto"/>
                <a:sym typeface="Roboto"/>
              </a:rPr>
              <a:t>virenlr.com</a:t>
            </a:r>
            <a:endParaRPr sz="1200" dirty="0">
              <a:solidFill>
                <a:schemeClr val="tx1"/>
              </a:solidFill>
              <a:latin typeface="Google Sans" panose="020B0604020202020204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3" y="1055104"/>
            <a:ext cx="2718992" cy="2718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title"/>
          </p:nvPr>
        </p:nvSpPr>
        <p:spPr>
          <a:xfrm>
            <a:off x="459093" y="530393"/>
            <a:ext cx="57516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Analyse a Professional ML Engineer Exam Problem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071561"/>
            <a:ext cx="8520600" cy="3000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i="1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Heartfelt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is a modern startup working on a new website comment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system. It uses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AI to generate one of five emotions from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each comment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Happy, Funny, Scared, Angry, Sad).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It then shows the number of each of the five reactions above the comment section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lvl="0" indent="0">
              <a:buNone/>
            </a:pPr>
            <a:endParaRPr lang="en-US" sz="1600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They have obtained and labeled a large number of comments from their existing non-AI based system and are looking to upgrade to the new solution within a year. Their in-house ML engineers have designed a proprietary model, and apart from using the cloud for training and deploying, they also want to be able to fine-tune it for accuracy.</a:t>
            </a:r>
            <a:b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What is the best way to build, tune, and deploy the model</a:t>
            </a:r>
            <a:r>
              <a:rPr lang="en-US" sz="1600" dirty="0" smtClean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?</a:t>
            </a:r>
            <a:endParaRPr lang="en-US" sz="1600" dirty="0">
              <a:solidFill>
                <a:schemeClr val="tx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540417" y="793899"/>
            <a:ext cx="8063165" cy="3555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21341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😀  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21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😂  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0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😱  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2 </a:t>
            </a:r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😠  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5 😭</a:t>
            </a:r>
          </a:p>
          <a:p>
            <a:pPr marL="0" indent="0">
              <a:buNone/>
            </a:pPr>
            <a:r>
              <a:rPr lang="en-US" sz="1600" u="sng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_____________________________________________________________</a:t>
            </a:r>
            <a:endParaRPr lang="en-US" sz="1600" u="sng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 algn="ctr">
              <a:buNone/>
            </a:pPr>
            <a:endParaRPr lang="en-US" sz="1200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</a:t>
            </a:r>
            <a:r>
              <a:rPr lang="en-US" sz="14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Sathish</a:t>
            </a:r>
            <a:endParaRPr lang="en-US" sz="10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This honestly made my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day</a:t>
            </a:r>
          </a:p>
          <a:p>
            <a:pPr marL="0" indent="0">
              <a:buNone/>
            </a:pPr>
            <a:endParaRPr lang="en-US" sz="1100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05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</a:t>
            </a:r>
            <a:r>
              <a:rPr lang="en-US" sz="14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Pranay</a:t>
            </a:r>
            <a:endParaRPr lang="en-US" sz="105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05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We really need more good news in the world, like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this.</a:t>
            </a:r>
          </a:p>
          <a:p>
            <a:pPr marL="0" indent="0">
              <a:buNone/>
            </a:pPr>
            <a:endParaRPr lang="en-US" sz="11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</a:t>
            </a:r>
            <a:r>
              <a:rPr lang="en-US" sz="14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Maitreyi</a:t>
            </a:r>
            <a:endParaRPr lang="en-US" sz="105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       </a:t>
            </a:r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Awesome!</a:t>
            </a:r>
            <a:endParaRPr lang="en-US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 algn="ctr"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9181" y="2078181"/>
            <a:ext cx="387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😀</a:t>
            </a:r>
          </a:p>
          <a:p>
            <a:endParaRPr lang="en-US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600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😀</a:t>
            </a:r>
          </a:p>
          <a:p>
            <a:endParaRPr lang="en-US" sz="1600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600" dirty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😀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3266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4"/>
          <p:cNvSpPr txBox="1">
            <a:spLocks/>
          </p:cNvSpPr>
          <p:nvPr/>
        </p:nvSpPr>
        <p:spPr>
          <a:xfrm>
            <a:off x="385011" y="1451956"/>
            <a:ext cx="8373978" cy="223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They have obtained and labeled a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large number of comments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from their existing non-AI based system and are looking to upgrade to the new solution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within a year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. Their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in-house ML engineers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have designed a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proprietary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model, and apart from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using the cloud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for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training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deploying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, they also want to be able to </a:t>
            </a:r>
            <a:r>
              <a:rPr lang="en-US" sz="1600" b="1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fine-tune it for accuracy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What is the best way to </a:t>
            </a:r>
            <a:r>
              <a:rPr lang="en-US" sz="1600" u="sng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build, tune, and deploy the model</a:t>
            </a:r>
            <a:r>
              <a:rPr lang="en-US" sz="1600" dirty="0">
                <a:solidFill>
                  <a:schemeClr val="tx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8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Problem Analysis - 1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918716"/>
            <a:ext cx="8520600" cy="393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Large number of comments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:  This indicates that our dataset is sufficiently large (therefore suitable for Machine Learning, as opposed to a rules-based model), and if required, we have the capability of training our own model (as opposed to using one of Google’s APIs).</a:t>
            </a:r>
          </a:p>
          <a:p>
            <a:pPr marL="285750" indent="-285750"/>
            <a:endParaRPr lang="en-GB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Within a year: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This eliminates the need to be quick about our solution. If we had limited time, an API call or AutoML might be instantly more favourable than building and analysing a model from scratch.</a:t>
            </a:r>
          </a:p>
          <a:p>
            <a:pPr marL="285750" indent="-285750"/>
            <a:endParaRPr lang="en-GB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In-house ML engineers: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With this, we understand that we have the capability of building our own model from scratch.</a:t>
            </a:r>
          </a:p>
        </p:txBody>
      </p:sp>
    </p:spTree>
    <p:extLst>
      <p:ext uri="{BB962C8B-B14F-4D97-AF65-F5344CB8AC3E}">
        <p14:creationId xmlns:p14="http://schemas.microsoft.com/office/powerpoint/2010/main" val="5754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59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Problem Analysis - 2</a:t>
            </a:r>
            <a:endParaRPr sz="1800" dirty="0"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918716"/>
            <a:ext cx="8520600" cy="3935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Proprietary: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While </a:t>
            </a:r>
            <a:r>
              <a:rPr lang="en-GB" sz="1600" dirty="0" err="1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AutoML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could be an approach to solving this problem, the fact that the code developed is proprietary indicates that we are not to use it.</a:t>
            </a:r>
          </a:p>
          <a:p>
            <a:pPr marL="285750" indent="-285750"/>
            <a:endParaRPr lang="en-GB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Using the cloud for training: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We need to think about the different ways that training can be performed on the cloud.</a:t>
            </a:r>
          </a:p>
          <a:p>
            <a:pPr marL="285750" indent="-285750"/>
            <a:endParaRPr lang="en-GB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Using the cloud for deploying:</a:t>
            </a:r>
            <a:r>
              <a:rPr lang="en-GB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We need to think about the different ways that 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deployment can </a:t>
            </a:r>
            <a:r>
              <a:rPr lang="en-GB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be performed 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with the </a:t>
            </a:r>
            <a:r>
              <a:rPr lang="en-GB" sz="1600" dirty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cloud.</a:t>
            </a:r>
            <a:endParaRPr lang="en-GB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/>
            <a:endParaRPr lang="en-GB" sz="1600" dirty="0" smtClean="0">
              <a:solidFill>
                <a:schemeClr val="dk1"/>
              </a:solidFill>
              <a:latin typeface="Google Sans" panose="020B060402020202020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/>
            <a:r>
              <a:rPr lang="en-GB" sz="1600" b="1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Fine-tuning the model for accuracy:</a:t>
            </a:r>
            <a:r>
              <a:rPr lang="en-GB" sz="1600" dirty="0" smtClean="0">
                <a:solidFill>
                  <a:schemeClr val="dk1"/>
                </a:solidFill>
                <a:latin typeface="Google Sans" panose="020B0604020202020204" charset="0"/>
                <a:ea typeface="Noto Sans" panose="020B0502040504020204" pitchFamily="34" charset="0"/>
                <a:cs typeface="Noto Sans" panose="020B0502040504020204" pitchFamily="34" charset="0"/>
              </a:rPr>
              <a:t> With this as a priority, how can we effectively ensure that we find a good model in the shortest amount of time? What does GCP offer to aid in this process?</a:t>
            </a:r>
          </a:p>
        </p:txBody>
      </p:sp>
    </p:spTree>
    <p:extLst>
      <p:ext uri="{BB962C8B-B14F-4D97-AF65-F5344CB8AC3E}">
        <p14:creationId xmlns:p14="http://schemas.microsoft.com/office/powerpoint/2010/main" val="1468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rome Summit Extended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BEBED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1229</Words>
  <Application>Microsoft Office PowerPoint</Application>
  <PresentationFormat>On-screen Show (16:9)</PresentationFormat>
  <Paragraphs>236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Mono</vt:lpstr>
      <vt:lpstr>Open Sans</vt:lpstr>
      <vt:lpstr>Google Sans</vt:lpstr>
      <vt:lpstr>Noto Sans</vt:lpstr>
      <vt:lpstr>Roboto</vt:lpstr>
      <vt:lpstr>Arial</vt:lpstr>
      <vt:lpstr>Chrome Summit Extended </vt:lpstr>
      <vt:lpstr>PowerPoint Presentation</vt:lpstr>
      <vt:lpstr>Professional ML Engineer Examination</vt:lpstr>
      <vt:lpstr>Presentation Overview</vt:lpstr>
      <vt:lpstr>Analyse a Professional ML Engineer Exam Problem</vt:lpstr>
      <vt:lpstr>PowerPoint Presentation</vt:lpstr>
      <vt:lpstr>PowerPoint Presentation</vt:lpstr>
      <vt:lpstr>PowerPoint Presentation</vt:lpstr>
      <vt:lpstr>Problem Analysis - 1</vt:lpstr>
      <vt:lpstr>Problem Analysis - 2</vt:lpstr>
      <vt:lpstr>Evaluate Solutions to the Problem</vt:lpstr>
      <vt:lpstr>Technology Evaluation</vt:lpstr>
      <vt:lpstr>Technology Evaluation</vt:lpstr>
      <vt:lpstr>Technology Evaluation</vt:lpstr>
      <vt:lpstr>Technology Evaluation</vt:lpstr>
      <vt:lpstr>Technology Evaluation</vt:lpstr>
      <vt:lpstr>A Deep Dive Into the Chosen Solution</vt:lpstr>
      <vt:lpstr>AI Platform  Data Preparation: BigQuery, Cloud Storage, Data Labelling Service  Model Building: AutoML, AI Platform Notebooks, AI Platform Jobs  Model Validation: AI Explanations, What-If Tool  Model Deployment: AI Platform  MLOps: AI Platform </vt:lpstr>
      <vt:lpstr>A High-Level Assessment of the Solution</vt:lpstr>
      <vt:lpstr>Proposed Solution – High Level</vt:lpstr>
      <vt:lpstr>A Low-Level Assessment of the Solution</vt:lpstr>
      <vt:lpstr>Proposed Solution – Low Level</vt:lpstr>
      <vt:lpstr>Proposed Solution – Low Level</vt:lpstr>
      <vt:lpstr>Proposed Solution – Low Level</vt:lpstr>
      <vt:lpstr>Proposed Solution – Low Level</vt:lpstr>
      <vt:lpstr>Proposed Solution – Low Level</vt:lpstr>
      <vt:lpstr>Proposed Solution – Low Level</vt:lpstr>
      <vt:lpstr>Proposed Solution – Low Level</vt:lpstr>
      <vt:lpstr>Proposed Solution – Low Level</vt:lpstr>
      <vt:lpstr>Proposed Solution – Low Level</vt:lpstr>
      <vt:lpstr>Proposed Solution – Low Level</vt:lpstr>
      <vt:lpstr>Solution Demo</vt:lpstr>
      <vt:lpstr>Viren Luke Radhakrishnan  Instagram: @virenlr Twitter: @virenlr LinkedIn: linkedin.com/in/virenlr Website: virenlr.com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Viren Luke Radhakrishnan</cp:lastModifiedBy>
  <cp:revision>22</cp:revision>
  <dcterms:modified xsi:type="dcterms:W3CDTF">2021-01-12T16:43:28Z</dcterms:modified>
</cp:coreProperties>
</file>